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74" r:id="rId3"/>
    <p:sldId id="259" r:id="rId4"/>
    <p:sldId id="267" r:id="rId5"/>
    <p:sldId id="263" r:id="rId6"/>
    <p:sldId id="268" r:id="rId7"/>
    <p:sldId id="262" r:id="rId8"/>
    <p:sldId id="266" r:id="rId9"/>
    <p:sldId id="265" r:id="rId10"/>
    <p:sldId id="264"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29CF4-5C17-43FA-8B60-490178332DC1}" v="359" dt="2019-08-13T18:49:09.946"/>
    <p1510:client id="{42D9B7EB-0F77-0DD6-F58B-96790D740E9D}" v="11" dt="2019-08-14T18:46:54.492"/>
    <p1510:client id="{56FBEBAF-143B-42F3-AFE9-FD4E6EDEA6B5}" v="1099" dt="2019-08-13T18:53:27.328"/>
    <p1510:client id="{5B13A172-0239-E17E-AAD3-E54AC3EEE405}" v="32" dt="2019-08-14T18:36:43.211"/>
    <p1510:client id="{71F5F926-E93E-28FD-5053-EBB699E913B4}" v="585" dt="2019-08-13T18:52:56.510"/>
    <p1510:client id="{764DD1BC-8954-4789-BBE6-D5D233F62056}" v="54" dt="2019-08-14T18:30:15.206"/>
    <p1510:client id="{7ADD39B6-51FB-FC90-E5DF-A40AF05849CA}" v="315" dt="2019-08-13T18:52:19.949"/>
    <p1510:client id="{912CA02E-5897-8C6F-B97B-BF903D4385E1}" v="22" dt="2019-08-14T18:14:13.498"/>
    <p1510:client id="{99385992-5A0A-4C88-77CC-0B673033774F}" v="326" dt="2019-08-14T18:37:12.139"/>
    <p1510:client id="{997F67C4-12F6-74BF-8A52-C6CA7B30E53D}" v="34" dt="2019-08-14T18:41:32.516"/>
    <p1510:client id="{ACB2E0E3-F4BA-47CC-992C-9848D17D76B9}" v="30" dt="2019-08-14T18:24:59.047"/>
    <p1510:client id="{B002205B-B4F3-4F3B-A497-5031D94FFAED}" v="867" dt="2019-08-13T18:51:27.008"/>
    <p1510:client id="{BB4384DF-C312-4F69-933E-ADCFFBE546F8}" v="195" dt="2019-08-13T18:53:27.079"/>
    <p1510:client id="{BD3241DD-D7E5-2897-278A-2478CA1CD97B}" v="124" dt="2019-08-14T18:22:33.593"/>
    <p1510:client id="{C36262AF-A24F-1555-DD4F-C5DD1A0398A3}" v="108" dt="2019-08-14T18:37:34.437"/>
    <p1510:client id="{CE940407-8BA3-4FE9-8AB9-37ADB03B8EB6}" v="117" dt="2019-08-14T18:39:57.618"/>
    <p1510:client id="{D72FBF68-0CB2-BD08-5D0E-822A02462C80}" v="10" dt="2019-08-14T18:29:54.923"/>
    <p1510:client id="{E89E24CB-6CF6-4F71-8E05-AAC8CDB6CBA0}" v="112" dt="2019-08-14T18:47:57.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10/5/2020</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616381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4935167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10/5/2020</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5941385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10/5/2020</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2497687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10/5/2020</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6847823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767397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4850738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7375948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1668683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10/5/2020</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37180648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10/5/2020</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6113125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10/5/2020</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082290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Lst>
  <p:transition spd="slow">
    <p:wipe/>
  </p:transition>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ircletocircle.blog/2016/01/"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transgriot.blogspot.com/2009/04/why-media-silence-on-hr-676-universal.html" TargetMode="External"/><Relationship Id="rId4" Type="http://schemas.openxmlformats.org/officeDocument/2006/relationships/hyperlink" Target="http://amazingandatopic.blogspot.com/2011/11/ems-emergency-medical-services-visi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flickr.com/photos/e3000/2056886445/" TargetMode="External"/><Relationship Id="rId5" Type="http://schemas.openxmlformats.org/officeDocument/2006/relationships/hyperlink" Target="https://creativecommons.org/licenses/by-sa/3.0/" TargetMode="External"/><Relationship Id="rId4" Type="http://schemas.openxmlformats.org/officeDocument/2006/relationships/hyperlink" Target="https://en.wikipedia.org/wiki/Cassandra_Quav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sitting, ball, indoor, apple&#10;&#10;Description generated with high confidence">
            <a:extLst>
              <a:ext uri="{FF2B5EF4-FFF2-40B4-BE49-F238E27FC236}">
                <a16:creationId xmlns:a16="http://schemas.microsoft.com/office/drawing/2014/main" id="{373C2401-17DA-46E6-AAFE-19A0639F9D05}"/>
              </a:ext>
            </a:extLst>
          </p:cNvPr>
          <p:cNvPicPr>
            <a:picLocks noChangeAspect="1"/>
          </p:cNvPicPr>
          <p:nvPr/>
        </p:nvPicPr>
        <p:blipFill rotWithShape="1">
          <a:blip r:embed="rId2"/>
          <a:srcRect t="3846"/>
          <a:stretch/>
        </p:blipFill>
        <p:spPr>
          <a:xfrm>
            <a:off x="20" y="10"/>
            <a:ext cx="12191980" cy="6857988"/>
          </a:xfrm>
          <a:prstGeom prst="rect">
            <a:avLst/>
          </a:prstGeom>
        </p:spPr>
      </p:pic>
      <p:sp>
        <p:nvSpPr>
          <p:cNvPr id="16" name="Rectangle 19">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1">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4200" y="1524001"/>
            <a:ext cx="3412067" cy="3478384"/>
          </a:xfrm>
        </p:spPr>
        <p:txBody>
          <a:bodyPr>
            <a:noAutofit/>
          </a:bodyPr>
          <a:lstStyle/>
          <a:p>
            <a:r>
              <a:rPr lang="en-US" sz="7200">
                <a:solidFill>
                  <a:srgbClr val="FFFFFF"/>
                </a:solidFill>
                <a:latin typeface="Agency FB"/>
              </a:rPr>
              <a:t>Mission to mars</a:t>
            </a:r>
          </a:p>
        </p:txBody>
      </p:sp>
      <p:sp>
        <p:nvSpPr>
          <p:cNvPr id="3" name="Subtitle 2"/>
          <p:cNvSpPr>
            <a:spLocks noGrp="1"/>
          </p:cNvSpPr>
          <p:nvPr>
            <p:ph type="subTitle" idx="1"/>
          </p:nvPr>
        </p:nvSpPr>
        <p:spPr>
          <a:xfrm>
            <a:off x="584200" y="5145513"/>
            <a:ext cx="3412067" cy="738820"/>
          </a:xfrm>
        </p:spPr>
        <p:txBody>
          <a:bodyPr vert="horz" lIns="91440" tIns="45720" rIns="91440" bIns="45720" rtlCol="0" anchor="t">
            <a:noAutofit/>
          </a:bodyPr>
          <a:lstStyle/>
          <a:p>
            <a:r>
              <a:rPr lang="en-US" cap="none">
                <a:solidFill>
                  <a:srgbClr val="FFFFFF"/>
                </a:solidFill>
                <a:latin typeface="Impact"/>
                <a:cs typeface="Calibri"/>
              </a:rPr>
              <a:t>By: Donato Caputo, Ben Schwartz, Sybil Thomas. Annabelle Whitehead, Ava </a:t>
            </a:r>
            <a:r>
              <a:rPr lang="en-US" cap="none" err="1">
                <a:solidFill>
                  <a:srgbClr val="FFFFFF"/>
                </a:solidFill>
                <a:latin typeface="Impact"/>
                <a:cs typeface="Calibri"/>
              </a:rPr>
              <a:t>Wilkie</a:t>
            </a:r>
            <a:r>
              <a:rPr lang="en-US" cap="none">
                <a:solidFill>
                  <a:srgbClr val="FFFFFF"/>
                </a:solidFill>
                <a:latin typeface="Impact"/>
                <a:cs typeface="Calibri"/>
              </a:rPr>
              <a:t>, and  Maggie Welp</a:t>
            </a:r>
            <a:endParaRPr lang="en-US" cap="none">
              <a:solidFill>
                <a:srgbClr val="FFFFFF">
                  <a:alpha val="75000"/>
                </a:srgbClr>
              </a:solidFill>
              <a:latin typeface="Gill Sans MT"/>
              <a:cs typeface="Calibri"/>
            </a:endParaRPr>
          </a:p>
          <a:p>
            <a:endParaRPr lang="en-US" sz="1800" cap="none">
              <a:solidFill>
                <a:srgbClr val="FFFFFF">
                  <a:alpha val="75000"/>
                </a:srgbClr>
              </a:solidFill>
              <a:latin typeface="Calibri"/>
              <a:cs typeface="Calibri"/>
            </a:endParaRPr>
          </a:p>
        </p:txBody>
      </p:sp>
      <p:sp>
        <p:nvSpPr>
          <p:cNvPr id="7" name="TextBox 6">
            <a:extLst>
              <a:ext uri="{FF2B5EF4-FFF2-40B4-BE49-F238E27FC236}">
                <a16:creationId xmlns:a16="http://schemas.microsoft.com/office/drawing/2014/main" id="{4786DA88-C45A-4224-B8CF-9A1E561A073B}"/>
              </a:ext>
            </a:extLst>
          </p:cNvPr>
          <p:cNvSpPr txBox="1"/>
          <p:nvPr/>
        </p:nvSpPr>
        <p:spPr>
          <a:xfrm>
            <a:off x="7944927" y="3655473"/>
            <a:ext cx="600974" cy="533161"/>
          </a:xfrm>
          <a:prstGeom prst="rect">
            <a:avLst/>
          </a:prstGeom>
        </p:spPr>
        <p:txBody>
          <a:bodyPr anchor="t">
            <a:normAutofit/>
          </a:bodyPr>
          <a:lstStyle/>
          <a:p>
            <a:endParaRPr lang="en-US"/>
          </a:p>
        </p:txBody>
      </p:sp>
      <p:pic>
        <p:nvPicPr>
          <p:cNvPr id="4" name="Picture 5">
            <a:extLst>
              <a:ext uri="{FF2B5EF4-FFF2-40B4-BE49-F238E27FC236}">
                <a16:creationId xmlns:a16="http://schemas.microsoft.com/office/drawing/2014/main" id="{A94A52B6-802C-4013-8710-983F96CD6B0E}"/>
              </a:ext>
            </a:extLst>
          </p:cNvPr>
          <p:cNvPicPr>
            <a:picLocks noChangeAspect="1"/>
          </p:cNvPicPr>
          <p:nvPr/>
        </p:nvPicPr>
        <p:blipFill>
          <a:blip r:embed="rId3"/>
          <a:stretch>
            <a:fillRect/>
          </a:stretch>
        </p:blipFill>
        <p:spPr>
          <a:xfrm>
            <a:off x="5955794" y="937511"/>
            <a:ext cx="1161691" cy="1544129"/>
          </a:xfrm>
          <a:prstGeom prst="rect">
            <a:avLst/>
          </a:prstGeom>
        </p:spPr>
      </p:pic>
      <p:pic>
        <p:nvPicPr>
          <p:cNvPr id="8" name="Picture 8">
            <a:extLst>
              <a:ext uri="{FF2B5EF4-FFF2-40B4-BE49-F238E27FC236}">
                <a16:creationId xmlns:a16="http://schemas.microsoft.com/office/drawing/2014/main" id="{05122ED8-9C26-4A85-890E-C5C6A91BB294}"/>
              </a:ext>
            </a:extLst>
          </p:cNvPr>
          <p:cNvPicPr>
            <a:picLocks noChangeAspect="1"/>
          </p:cNvPicPr>
          <p:nvPr/>
        </p:nvPicPr>
        <p:blipFill>
          <a:blip r:embed="rId3"/>
          <a:stretch>
            <a:fillRect/>
          </a:stretch>
        </p:blipFill>
        <p:spPr>
          <a:xfrm>
            <a:off x="9066362" y="1528313"/>
            <a:ext cx="1061050" cy="1414733"/>
          </a:xfrm>
          <a:prstGeom prst="rect">
            <a:avLst/>
          </a:prstGeom>
        </p:spPr>
      </p:pic>
      <p:pic>
        <p:nvPicPr>
          <p:cNvPr id="6" name="Picture 8">
            <a:extLst>
              <a:ext uri="{FF2B5EF4-FFF2-40B4-BE49-F238E27FC236}">
                <a16:creationId xmlns:a16="http://schemas.microsoft.com/office/drawing/2014/main" id="{28F7ABFB-3FAE-417E-8698-10CBC22DF518}"/>
              </a:ext>
            </a:extLst>
          </p:cNvPr>
          <p:cNvPicPr>
            <a:picLocks noChangeAspect="1"/>
          </p:cNvPicPr>
          <p:nvPr/>
        </p:nvPicPr>
        <p:blipFill>
          <a:blip r:embed="rId3"/>
          <a:stretch>
            <a:fillRect/>
          </a:stretch>
        </p:blipFill>
        <p:spPr>
          <a:xfrm>
            <a:off x="6823761" y="833940"/>
            <a:ext cx="1118559" cy="1486620"/>
          </a:xfrm>
          <a:prstGeom prst="rect">
            <a:avLst/>
          </a:prstGeom>
        </p:spPr>
      </p:pic>
      <p:pic>
        <p:nvPicPr>
          <p:cNvPr id="12" name="Picture 12">
            <a:extLst>
              <a:ext uri="{FF2B5EF4-FFF2-40B4-BE49-F238E27FC236}">
                <a16:creationId xmlns:a16="http://schemas.microsoft.com/office/drawing/2014/main" id="{1237181C-7D8D-4862-8442-9C46DEE7BC09}"/>
              </a:ext>
            </a:extLst>
          </p:cNvPr>
          <p:cNvPicPr>
            <a:picLocks noChangeAspect="1"/>
          </p:cNvPicPr>
          <p:nvPr/>
        </p:nvPicPr>
        <p:blipFill>
          <a:blip r:embed="rId3"/>
          <a:stretch>
            <a:fillRect/>
          </a:stretch>
        </p:blipFill>
        <p:spPr>
          <a:xfrm>
            <a:off x="8074325" y="737558"/>
            <a:ext cx="1204824" cy="1572884"/>
          </a:xfrm>
          <a:prstGeom prst="rect">
            <a:avLst/>
          </a:prstGeom>
        </p:spPr>
      </p:pic>
      <p:pic>
        <p:nvPicPr>
          <p:cNvPr id="19" name="Picture 19">
            <a:extLst>
              <a:ext uri="{FF2B5EF4-FFF2-40B4-BE49-F238E27FC236}">
                <a16:creationId xmlns:a16="http://schemas.microsoft.com/office/drawing/2014/main" id="{77007B6F-A831-496A-989F-515D423D154E}"/>
              </a:ext>
            </a:extLst>
          </p:cNvPr>
          <p:cNvPicPr>
            <a:picLocks noChangeAspect="1"/>
          </p:cNvPicPr>
          <p:nvPr/>
        </p:nvPicPr>
        <p:blipFill>
          <a:blip r:embed="rId3"/>
          <a:stretch>
            <a:fillRect/>
          </a:stretch>
        </p:blipFill>
        <p:spPr>
          <a:xfrm>
            <a:off x="5700197" y="2400007"/>
            <a:ext cx="1147314" cy="1529751"/>
          </a:xfrm>
          <a:prstGeom prst="rect">
            <a:avLst/>
          </a:prstGeom>
        </p:spPr>
      </p:pic>
      <p:pic>
        <p:nvPicPr>
          <p:cNvPr id="22" name="Picture 19" descr="A close up of a logo&#10;&#10;Description generated with high confidence">
            <a:extLst>
              <a:ext uri="{FF2B5EF4-FFF2-40B4-BE49-F238E27FC236}">
                <a16:creationId xmlns:a16="http://schemas.microsoft.com/office/drawing/2014/main" id="{0D17F44A-FC14-491E-A6CB-CAEE739E1D24}"/>
              </a:ext>
            </a:extLst>
          </p:cNvPr>
          <p:cNvPicPr>
            <a:picLocks noChangeAspect="1"/>
          </p:cNvPicPr>
          <p:nvPr/>
        </p:nvPicPr>
        <p:blipFill>
          <a:blip r:embed="rId3"/>
          <a:stretch>
            <a:fillRect/>
          </a:stretch>
        </p:blipFill>
        <p:spPr>
          <a:xfrm>
            <a:off x="6936915" y="2388292"/>
            <a:ext cx="1147314" cy="1529751"/>
          </a:xfrm>
          <a:prstGeom prst="rect">
            <a:avLst/>
          </a:prstGeom>
        </p:spPr>
      </p:pic>
      <p:pic>
        <p:nvPicPr>
          <p:cNvPr id="23" name="Picture 19" descr="A close up of a logo&#10;&#10;Description generated with high confidence">
            <a:extLst>
              <a:ext uri="{FF2B5EF4-FFF2-40B4-BE49-F238E27FC236}">
                <a16:creationId xmlns:a16="http://schemas.microsoft.com/office/drawing/2014/main" id="{02412C86-AC2C-4115-AC46-3DC67323E0F8}"/>
              </a:ext>
            </a:extLst>
          </p:cNvPr>
          <p:cNvPicPr>
            <a:picLocks noChangeAspect="1"/>
          </p:cNvPicPr>
          <p:nvPr/>
        </p:nvPicPr>
        <p:blipFill>
          <a:blip r:embed="rId3"/>
          <a:stretch>
            <a:fillRect/>
          </a:stretch>
        </p:blipFill>
        <p:spPr>
          <a:xfrm>
            <a:off x="8103612" y="2312411"/>
            <a:ext cx="1147314" cy="1529751"/>
          </a:xfrm>
          <a:prstGeom prst="rect">
            <a:avLst/>
          </a:prstGeom>
        </p:spPr>
      </p:pic>
      <p:pic>
        <p:nvPicPr>
          <p:cNvPr id="27" name="Picture 4" descr="A person wearing sunglasses posing for the camera&#10;&#10;Description generated with very high confidence">
            <a:extLst>
              <a:ext uri="{FF2B5EF4-FFF2-40B4-BE49-F238E27FC236}">
                <a16:creationId xmlns:a16="http://schemas.microsoft.com/office/drawing/2014/main" id="{A41961CA-5014-42B3-B3BC-85759F04C118}"/>
              </a:ext>
            </a:extLst>
          </p:cNvPr>
          <p:cNvPicPr>
            <a:picLocks noChangeAspect="1"/>
          </p:cNvPicPr>
          <p:nvPr/>
        </p:nvPicPr>
        <p:blipFill rotWithShape="1">
          <a:blip r:embed="rId4"/>
          <a:srcRect l="27577" t="-1158" r="16713"/>
          <a:stretch/>
        </p:blipFill>
        <p:spPr>
          <a:xfrm>
            <a:off x="7035695" y="769903"/>
            <a:ext cx="678685" cy="815883"/>
          </a:xfrm>
          <a:prstGeom prst="rect">
            <a:avLst/>
          </a:prstGeom>
        </p:spPr>
      </p:pic>
      <p:pic>
        <p:nvPicPr>
          <p:cNvPr id="29" name="Picture 12" descr="A picture containing person, woman, holding, sky&#10;&#10;Description generated with very high confidence">
            <a:extLst>
              <a:ext uri="{FF2B5EF4-FFF2-40B4-BE49-F238E27FC236}">
                <a16:creationId xmlns:a16="http://schemas.microsoft.com/office/drawing/2014/main" id="{6622371F-0D63-407A-BD3F-264A8D6E1C5A}"/>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7846" t="17822" r="41350" b="41004"/>
          <a:stretch/>
        </p:blipFill>
        <p:spPr>
          <a:xfrm>
            <a:off x="8343009" y="867513"/>
            <a:ext cx="650405" cy="595186"/>
          </a:xfrm>
          <a:prstGeom prst="rect">
            <a:avLst/>
          </a:prstGeom>
        </p:spPr>
      </p:pic>
      <p:pic>
        <p:nvPicPr>
          <p:cNvPr id="31" name="Picture 6" descr="A person smiling for the camera&#10;&#10;Description generated with very high confidence">
            <a:extLst>
              <a:ext uri="{FF2B5EF4-FFF2-40B4-BE49-F238E27FC236}">
                <a16:creationId xmlns:a16="http://schemas.microsoft.com/office/drawing/2014/main" id="{4FCAC5E0-DA1C-4790-A6F9-381CFAA3D0DC}"/>
              </a:ext>
            </a:extLst>
          </p:cNvPr>
          <p:cNvPicPr>
            <a:picLocks noChangeAspect="1"/>
          </p:cNvPicPr>
          <p:nvPr/>
        </p:nvPicPr>
        <p:blipFill>
          <a:blip r:embed="rId7"/>
          <a:stretch>
            <a:fillRect/>
          </a:stretch>
        </p:blipFill>
        <p:spPr>
          <a:xfrm>
            <a:off x="6198348" y="1058917"/>
            <a:ext cx="619984" cy="558290"/>
          </a:xfrm>
          <a:prstGeom prst="rect">
            <a:avLst/>
          </a:prstGeom>
        </p:spPr>
      </p:pic>
      <p:pic>
        <p:nvPicPr>
          <p:cNvPr id="33" name="Picture 4" descr="A close up of a person&#10;&#10;Description generated with very high confidence">
            <a:extLst>
              <a:ext uri="{FF2B5EF4-FFF2-40B4-BE49-F238E27FC236}">
                <a16:creationId xmlns:a16="http://schemas.microsoft.com/office/drawing/2014/main" id="{FE3A0F1A-9BBB-4BE8-8BE1-6E958701C770}"/>
              </a:ext>
            </a:extLst>
          </p:cNvPr>
          <p:cNvPicPr>
            <a:picLocks noChangeAspect="1"/>
          </p:cNvPicPr>
          <p:nvPr/>
        </p:nvPicPr>
        <p:blipFill rotWithShape="1">
          <a:blip r:embed="rId8"/>
          <a:srcRect l="30625" t="-270" r="15937" b="25941"/>
          <a:stretch/>
        </p:blipFill>
        <p:spPr>
          <a:xfrm>
            <a:off x="8459587" y="2480974"/>
            <a:ext cx="433487" cy="483525"/>
          </a:xfrm>
          <a:prstGeom prst="rect">
            <a:avLst/>
          </a:prstGeom>
        </p:spPr>
      </p:pic>
      <p:pic>
        <p:nvPicPr>
          <p:cNvPr id="38" name="Picture 18" descr="A person looking at the camera&#10;&#10;Description generated with very high confidence">
            <a:extLst>
              <a:ext uri="{FF2B5EF4-FFF2-40B4-BE49-F238E27FC236}">
                <a16:creationId xmlns:a16="http://schemas.microsoft.com/office/drawing/2014/main" id="{765E63E7-9E19-400A-9CBE-12832614D02C}"/>
              </a:ext>
            </a:extLst>
          </p:cNvPr>
          <p:cNvPicPr>
            <a:picLocks noChangeAspect="1"/>
          </p:cNvPicPr>
          <p:nvPr/>
        </p:nvPicPr>
        <p:blipFill>
          <a:blip r:embed="rId9"/>
          <a:stretch>
            <a:fillRect/>
          </a:stretch>
        </p:blipFill>
        <p:spPr>
          <a:xfrm flipH="1">
            <a:off x="9302836" y="1617611"/>
            <a:ext cx="568575" cy="597330"/>
          </a:xfrm>
          <a:prstGeom prst="rect">
            <a:avLst/>
          </a:prstGeom>
        </p:spPr>
      </p:pic>
      <p:pic>
        <p:nvPicPr>
          <p:cNvPr id="41" name="Picture 6" descr="A person smiling for the camera&#10;&#10;Description generated with very high confidence">
            <a:extLst>
              <a:ext uri="{FF2B5EF4-FFF2-40B4-BE49-F238E27FC236}">
                <a16:creationId xmlns:a16="http://schemas.microsoft.com/office/drawing/2014/main" id="{F35260BA-9A95-46A2-B818-33D6ED6C1474}"/>
              </a:ext>
            </a:extLst>
          </p:cNvPr>
          <p:cNvPicPr>
            <a:picLocks noChangeAspect="1"/>
          </p:cNvPicPr>
          <p:nvPr/>
        </p:nvPicPr>
        <p:blipFill rotWithShape="1">
          <a:blip r:embed="rId10"/>
          <a:srcRect t="563" r="31707" b="2979"/>
          <a:stretch/>
        </p:blipFill>
        <p:spPr>
          <a:xfrm>
            <a:off x="7236824" y="2514311"/>
            <a:ext cx="533159" cy="545782"/>
          </a:xfrm>
          <a:prstGeom prst="rect">
            <a:avLst/>
          </a:prstGeom>
        </p:spPr>
      </p:pic>
      <p:pic>
        <p:nvPicPr>
          <p:cNvPr id="18" name="Picture 19" descr="A person wearing glasses&#10;&#10;Description generated with very high confidence">
            <a:extLst>
              <a:ext uri="{FF2B5EF4-FFF2-40B4-BE49-F238E27FC236}">
                <a16:creationId xmlns:a16="http://schemas.microsoft.com/office/drawing/2014/main" id="{1A744228-6762-4E49-9AD1-6773457A9B50}"/>
              </a:ext>
            </a:extLst>
          </p:cNvPr>
          <p:cNvPicPr>
            <a:picLocks noChangeAspect="1"/>
          </p:cNvPicPr>
          <p:nvPr/>
        </p:nvPicPr>
        <p:blipFill>
          <a:blip r:embed="rId11"/>
          <a:stretch>
            <a:fillRect/>
          </a:stretch>
        </p:blipFill>
        <p:spPr>
          <a:xfrm>
            <a:off x="6023502" y="2524652"/>
            <a:ext cx="511882" cy="637471"/>
          </a:xfrm>
          <a:prstGeom prst="rect">
            <a:avLst/>
          </a:prstGeom>
        </p:spPr>
      </p:pic>
      <p:sp>
        <p:nvSpPr>
          <p:cNvPr id="21" name="TextBox 20">
            <a:extLst>
              <a:ext uri="{FF2B5EF4-FFF2-40B4-BE49-F238E27FC236}">
                <a16:creationId xmlns:a16="http://schemas.microsoft.com/office/drawing/2014/main" id="{F81D3449-A6CE-4FAC-B0F5-399A6BA53DA2}"/>
              </a:ext>
            </a:extLst>
          </p:cNvPr>
          <p:cNvSpPr txBox="1"/>
          <p:nvPr/>
        </p:nvSpPr>
        <p:spPr>
          <a:xfrm>
            <a:off x="5067300" y="5486400"/>
            <a:ext cx="2057400" cy="317500"/>
          </a:xfrm>
          <a:prstGeom prst="rect">
            <a:avLst/>
          </a:prstGeom>
        </p:spPr>
        <p:txBody>
          <a:bodyPr anchor="t">
            <a:normAutofit fontScale="92500" lnSpcReduction="20000"/>
          </a:bodyPr>
          <a:lstStyle/>
          <a:p>
            <a:endParaRPr lang="en-US"/>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4">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36">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8">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8" name="Rectangle 40">
            <a:extLst>
              <a:ext uri="{FF2B5EF4-FFF2-40B4-BE49-F238E27FC236}">
                <a16:creationId xmlns:a16="http://schemas.microsoft.com/office/drawing/2014/main" id="{19080B67-B754-42DD-A48D-9F9825B8B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2">
            <a:extLst>
              <a:ext uri="{FF2B5EF4-FFF2-40B4-BE49-F238E27FC236}">
                <a16:creationId xmlns:a16="http://schemas.microsoft.com/office/drawing/2014/main" id="{3ED1230F-A795-4397-9AB6-7FDC98B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44">
            <a:extLst>
              <a:ext uri="{FF2B5EF4-FFF2-40B4-BE49-F238E27FC236}">
                <a16:creationId xmlns:a16="http://schemas.microsoft.com/office/drawing/2014/main" id="{41182216-581B-4394-806B-79D6D406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46">
            <a:extLst>
              <a:ext uri="{FF2B5EF4-FFF2-40B4-BE49-F238E27FC236}">
                <a16:creationId xmlns:a16="http://schemas.microsoft.com/office/drawing/2014/main" id="{1678ABD2-2F95-4A50-936B-1A18BD7E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48">
            <a:extLst>
              <a:ext uri="{FF2B5EF4-FFF2-40B4-BE49-F238E27FC236}">
                <a16:creationId xmlns:a16="http://schemas.microsoft.com/office/drawing/2014/main" id="{9C27EDFD-C02F-4070-BDA1-2A0746244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84259C0-22EB-4CD3-82DD-1DEA37C89998}"/>
              </a:ext>
            </a:extLst>
          </p:cNvPr>
          <p:cNvSpPr>
            <a:spLocks noGrp="1"/>
          </p:cNvSpPr>
          <p:nvPr>
            <p:ph type="title"/>
          </p:nvPr>
        </p:nvSpPr>
        <p:spPr>
          <a:xfrm>
            <a:off x="803189" y="1209184"/>
            <a:ext cx="3089189" cy="4734416"/>
          </a:xfrm>
        </p:spPr>
        <p:txBody>
          <a:bodyPr vert="horz" lIns="91440" tIns="45720" rIns="91440" bIns="45720" rtlCol="0" anchor="ctr">
            <a:normAutofit/>
          </a:bodyPr>
          <a:lstStyle/>
          <a:p>
            <a:r>
              <a:rPr lang="en-US" sz="4000">
                <a:solidFill>
                  <a:srgbClr val="FFFFFF"/>
                </a:solidFill>
                <a:latin typeface="Arabic Typesetting"/>
                <a:cs typeface="Arabic Typesetting"/>
              </a:rPr>
              <a:t>Roger </a:t>
            </a:r>
            <a:r>
              <a:rPr lang="en-US" sz="4000" err="1">
                <a:solidFill>
                  <a:srgbClr val="FFFFFF"/>
                </a:solidFill>
                <a:latin typeface="Arabic Typesetting"/>
                <a:cs typeface="Arabic Typesetting"/>
              </a:rPr>
              <a:t>trudelle</a:t>
            </a:r>
            <a:endParaRPr lang="en-US" sz="4000" b="0" kern="1200" cap="all" err="1">
              <a:solidFill>
                <a:srgbClr val="FFFFFF"/>
              </a:solidFill>
              <a:latin typeface="Arabic Typesetting"/>
              <a:cs typeface="Arabic Typesetting"/>
            </a:endParaRPr>
          </a:p>
        </p:txBody>
      </p:sp>
      <p:sp>
        <p:nvSpPr>
          <p:cNvPr id="56" name="Rectangle 50">
            <a:extLst>
              <a:ext uri="{FF2B5EF4-FFF2-40B4-BE49-F238E27FC236}">
                <a16:creationId xmlns:a16="http://schemas.microsoft.com/office/drawing/2014/main" id="{04C78D19-92E9-4BAF-986C-B007349BE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60FB307-1D8B-411A-BD7E-7602393B5FD0}"/>
              </a:ext>
            </a:extLst>
          </p:cNvPr>
          <p:cNvPicPr>
            <a:picLocks noChangeAspect="1"/>
          </p:cNvPicPr>
          <p:nvPr/>
        </p:nvPicPr>
        <p:blipFill>
          <a:blip r:embed="rId2"/>
          <a:stretch>
            <a:fillRect/>
          </a:stretch>
        </p:blipFill>
        <p:spPr>
          <a:xfrm>
            <a:off x="5169139" y="780711"/>
            <a:ext cx="1825242" cy="2167476"/>
          </a:xfrm>
          <a:prstGeom prst="rect">
            <a:avLst/>
          </a:prstGeom>
        </p:spPr>
      </p:pic>
      <p:pic>
        <p:nvPicPr>
          <p:cNvPr id="17" name="Picture 18" descr="A person looking at the camera&#10;&#10;Description generated with very high confidence">
            <a:extLst>
              <a:ext uri="{FF2B5EF4-FFF2-40B4-BE49-F238E27FC236}">
                <a16:creationId xmlns:a16="http://schemas.microsoft.com/office/drawing/2014/main" id="{C6B2EE84-7001-41A3-B198-E5CF88D5C728}"/>
              </a:ext>
            </a:extLst>
          </p:cNvPr>
          <p:cNvPicPr>
            <a:picLocks noChangeAspect="1"/>
          </p:cNvPicPr>
          <p:nvPr/>
        </p:nvPicPr>
        <p:blipFill>
          <a:blip r:embed="rId3"/>
          <a:stretch>
            <a:fillRect/>
          </a:stretch>
        </p:blipFill>
        <p:spPr>
          <a:xfrm flipH="1">
            <a:off x="8814006" y="798102"/>
            <a:ext cx="2150084" cy="2150084"/>
          </a:xfrm>
          <a:prstGeom prst="rect">
            <a:avLst/>
          </a:prstGeom>
        </p:spPr>
      </p:pic>
      <p:sp>
        <p:nvSpPr>
          <p:cNvPr id="57" name="Rectangle 52">
            <a:extLst>
              <a:ext uri="{FF2B5EF4-FFF2-40B4-BE49-F238E27FC236}">
                <a16:creationId xmlns:a16="http://schemas.microsoft.com/office/drawing/2014/main" id="{DEEF1D81-170C-4CAD-9246-D18D8D450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25807C-12E4-4944-BD25-8C5A6C524077}"/>
              </a:ext>
            </a:extLst>
          </p:cNvPr>
          <p:cNvSpPr>
            <a:spLocks noGrp="1"/>
          </p:cNvSpPr>
          <p:nvPr>
            <p:ph type="body" sz="half" idx="2"/>
          </p:nvPr>
        </p:nvSpPr>
        <p:spPr>
          <a:xfrm>
            <a:off x="4561870" y="3425295"/>
            <a:ext cx="6864154" cy="2800477"/>
          </a:xfrm>
        </p:spPr>
        <p:txBody>
          <a:bodyPr vert="horz" lIns="91440" tIns="45720" rIns="91440" bIns="45720" rtlCol="0" anchor="ctr">
            <a:normAutofit/>
          </a:bodyPr>
          <a:lstStyle/>
          <a:p>
            <a:pPr marL="305435" indent="-305435">
              <a:buFont typeface="Wingdings 2" panose="05020102010507070707" pitchFamily="18" charset="2"/>
              <a:buChar char=""/>
            </a:pPr>
            <a:r>
              <a:rPr lang="en-US">
                <a:latin typeface="Abadi Extra Light"/>
                <a:cs typeface="Arabic Typesetting"/>
              </a:rPr>
              <a:t>Roger Trudelle is a great candidate to bring to Mars because how works with oil rigs. On mars there is oil on the surface, so it is important to have someone who knows how to work with oil. Also Roger is an Optimist , Extrovert, and Intrinsic. Roger has excellent health. He does have 2 kids, but his wife can stay home with them and take care of them. Therefore we should pick Roger Trudelle.</a:t>
            </a:r>
          </a:p>
        </p:txBody>
      </p:sp>
    </p:spTree>
    <p:extLst>
      <p:ext uri="{BB962C8B-B14F-4D97-AF65-F5344CB8AC3E}">
        <p14:creationId xmlns:p14="http://schemas.microsoft.com/office/powerpoint/2010/main" val="327152927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92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336E1F-1EF7-4EA5-97EF-15CE6FD1366F}"/>
              </a:ext>
            </a:extLst>
          </p:cNvPr>
          <p:cNvSpPr>
            <a:spLocks noGrp="1"/>
          </p:cNvSpPr>
          <p:nvPr>
            <p:ph type="ctrTitle"/>
          </p:nvPr>
        </p:nvSpPr>
        <p:spPr>
          <a:xfrm>
            <a:off x="638620" y="863695"/>
            <a:ext cx="3511233" cy="3779995"/>
          </a:xfrm>
        </p:spPr>
        <p:txBody>
          <a:bodyPr anchor="ctr">
            <a:normAutofit/>
          </a:bodyPr>
          <a:lstStyle/>
          <a:p>
            <a:r>
              <a:rPr lang="en-US" sz="5400">
                <a:solidFill>
                  <a:schemeClr val="tx1"/>
                </a:solidFill>
                <a:latin typeface="Agency FB"/>
              </a:rPr>
              <a:t>Our crew name is the Genevieve 11.</a:t>
            </a: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transport&#10;&#10;Description generated with very high confidence">
            <a:extLst>
              <a:ext uri="{FF2B5EF4-FFF2-40B4-BE49-F238E27FC236}">
                <a16:creationId xmlns:a16="http://schemas.microsoft.com/office/drawing/2014/main" id="{8572D6AB-5179-4EDF-955D-5AAD5FB694BC}"/>
              </a:ext>
            </a:extLst>
          </p:cNvPr>
          <p:cNvPicPr>
            <a:picLocks noChangeAspect="1"/>
          </p:cNvPicPr>
          <p:nvPr/>
        </p:nvPicPr>
        <p:blipFill rotWithShape="1">
          <a:blip r:embed="rId2"/>
          <a:srcRect t="21423" r="-1" b="5790"/>
          <a:stretch/>
        </p:blipFill>
        <p:spPr>
          <a:xfrm>
            <a:off x="4654295" y="10"/>
            <a:ext cx="7537705" cy="6857990"/>
          </a:xfrm>
          <a:prstGeom prst="rect">
            <a:avLst/>
          </a:prstGeom>
        </p:spPr>
      </p:pic>
    </p:spTree>
    <p:extLst>
      <p:ext uri="{BB962C8B-B14F-4D97-AF65-F5344CB8AC3E}">
        <p14:creationId xmlns:p14="http://schemas.microsoft.com/office/powerpoint/2010/main" val="1330470633"/>
      </p:ext>
    </p:extLst>
  </p:cSld>
  <p:clrMapOvr>
    <a:overrideClrMapping bg1="dk1" tx1="lt1" bg2="dk2" tx2="lt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A group of people posing for the camera&#10;&#10;Description generated with very high confidence">
            <a:extLst>
              <a:ext uri="{FF2B5EF4-FFF2-40B4-BE49-F238E27FC236}">
                <a16:creationId xmlns:a16="http://schemas.microsoft.com/office/drawing/2014/main" id="{B0DEFD48-DD1A-44D9-B75B-EBC34BD9041A}"/>
              </a:ext>
            </a:extLst>
          </p:cNvPr>
          <p:cNvPicPr>
            <a:picLocks noChangeAspect="1"/>
          </p:cNvPicPr>
          <p:nvPr/>
        </p:nvPicPr>
        <p:blipFill rotWithShape="1">
          <a:blip r:embed="rId2">
            <a:alphaModFix amt="40000"/>
          </a:blip>
          <a:srcRect t="14844" b="14844"/>
          <a:stretch/>
        </p:blipFill>
        <p:spPr>
          <a:xfrm>
            <a:off x="20" y="10"/>
            <a:ext cx="12191980" cy="6857990"/>
          </a:xfrm>
          <a:prstGeom prst="rect">
            <a:avLst/>
          </a:prstGeom>
        </p:spPr>
      </p:pic>
      <p:sp>
        <p:nvSpPr>
          <p:cNvPr id="2" name="Title 1">
            <a:extLst>
              <a:ext uri="{FF2B5EF4-FFF2-40B4-BE49-F238E27FC236}">
                <a16:creationId xmlns:a16="http://schemas.microsoft.com/office/drawing/2014/main" id="{EDBEA210-B0B8-491F-86AB-E71798375674}"/>
              </a:ext>
            </a:extLst>
          </p:cNvPr>
          <p:cNvSpPr>
            <a:spLocks noGrp="1"/>
          </p:cNvSpPr>
          <p:nvPr>
            <p:ph type="title"/>
          </p:nvPr>
        </p:nvSpPr>
        <p:spPr>
          <a:xfrm>
            <a:off x="1023870" y="702156"/>
            <a:ext cx="10144260" cy="1013800"/>
          </a:xfrm>
        </p:spPr>
        <p:txBody>
          <a:bodyPr>
            <a:normAutofit/>
          </a:bodyPr>
          <a:lstStyle/>
          <a:p>
            <a:r>
              <a:rPr lang="en-US">
                <a:solidFill>
                  <a:schemeClr val="tx1"/>
                </a:solidFill>
                <a:latin typeface="Agency FB"/>
              </a:rPr>
              <a:t>Space Team Members</a:t>
            </a:r>
          </a:p>
        </p:txBody>
      </p:sp>
      <p:sp>
        <p:nvSpPr>
          <p:cNvPr id="3" name="Content Placeholder 2">
            <a:extLst>
              <a:ext uri="{FF2B5EF4-FFF2-40B4-BE49-F238E27FC236}">
                <a16:creationId xmlns:a16="http://schemas.microsoft.com/office/drawing/2014/main" id="{DE0B67D2-AA3C-4854-8F7F-683C7FC72EF9}"/>
              </a:ext>
            </a:extLst>
          </p:cNvPr>
          <p:cNvSpPr>
            <a:spLocks noGrp="1"/>
          </p:cNvSpPr>
          <p:nvPr>
            <p:ph idx="1"/>
          </p:nvPr>
        </p:nvSpPr>
        <p:spPr>
          <a:xfrm>
            <a:off x="965199" y="2180496"/>
            <a:ext cx="10261602" cy="3678303"/>
          </a:xfrm>
        </p:spPr>
        <p:txBody>
          <a:bodyPr>
            <a:normAutofit/>
          </a:bodyPr>
          <a:lstStyle/>
          <a:p>
            <a:pPr marL="305435" indent="-305435">
              <a:lnSpc>
                <a:spcPct val="90000"/>
              </a:lnSpc>
            </a:pPr>
            <a:endParaRPr lang="en-US" sz="1500"/>
          </a:p>
          <a:p>
            <a:pPr marL="305435" indent="-305435">
              <a:lnSpc>
                <a:spcPct val="90000"/>
              </a:lnSpc>
            </a:pPr>
            <a:endParaRPr lang="en-US" sz="1500"/>
          </a:p>
          <a:p>
            <a:pPr marL="305435" indent="-305435">
              <a:lnSpc>
                <a:spcPct val="90000"/>
              </a:lnSpc>
            </a:pPr>
            <a:endParaRPr lang="en-US" sz="1500"/>
          </a:p>
          <a:p>
            <a:pPr marL="305435" indent="-305435">
              <a:lnSpc>
                <a:spcPct val="90000"/>
              </a:lnSpc>
            </a:pPr>
            <a:endParaRPr lang="en-US" sz="1500"/>
          </a:p>
          <a:p>
            <a:pPr marL="305435" indent="-305435">
              <a:lnSpc>
                <a:spcPct val="90000"/>
              </a:lnSpc>
            </a:pPr>
            <a:r>
              <a:rPr lang="en-US" sz="1500"/>
              <a:t>Miles Bernard</a:t>
            </a:r>
          </a:p>
          <a:p>
            <a:pPr marL="305435" indent="-305435">
              <a:lnSpc>
                <a:spcPct val="90000"/>
              </a:lnSpc>
            </a:pPr>
            <a:r>
              <a:rPr lang="en-US" sz="1500"/>
              <a:t>Rebecca Johnson</a:t>
            </a:r>
          </a:p>
          <a:p>
            <a:pPr marL="305435" indent="-305435">
              <a:lnSpc>
                <a:spcPct val="90000"/>
              </a:lnSpc>
            </a:pPr>
            <a:r>
              <a:rPr lang="en-US" sz="1500"/>
              <a:t>Elijah Johnson</a:t>
            </a:r>
          </a:p>
          <a:p>
            <a:pPr marL="305435" indent="-305435">
              <a:lnSpc>
                <a:spcPct val="90000"/>
              </a:lnSpc>
            </a:pPr>
            <a:r>
              <a:rPr lang="en-US" sz="1500"/>
              <a:t>Brenda Davis</a:t>
            </a:r>
          </a:p>
          <a:p>
            <a:pPr marL="305435" indent="-305435">
              <a:lnSpc>
                <a:spcPct val="90000"/>
              </a:lnSpc>
            </a:pPr>
            <a:r>
              <a:rPr lang="en-US" sz="1500"/>
              <a:t>Meredith Anderson</a:t>
            </a:r>
          </a:p>
          <a:p>
            <a:pPr marL="305435" indent="-305435">
              <a:lnSpc>
                <a:spcPct val="90000"/>
              </a:lnSpc>
            </a:pPr>
            <a:r>
              <a:rPr lang="en-US" sz="1500"/>
              <a:t>Sophia Lawrence</a:t>
            </a:r>
          </a:p>
          <a:p>
            <a:pPr marL="305435" indent="-305435">
              <a:lnSpc>
                <a:spcPct val="90000"/>
              </a:lnSpc>
            </a:pPr>
            <a:r>
              <a:rPr lang="en-US" sz="1500"/>
              <a:t>Roger Trudelle</a:t>
            </a:r>
          </a:p>
          <a:p>
            <a:pPr marL="305435" indent="-305435">
              <a:lnSpc>
                <a:spcPct val="90000"/>
              </a:lnSpc>
            </a:pPr>
            <a:endParaRPr lang="en-US" sz="1500"/>
          </a:p>
          <a:p>
            <a:pPr marL="305435" indent="-305435">
              <a:lnSpc>
                <a:spcPct val="90000"/>
              </a:lnSpc>
            </a:pPr>
            <a:endParaRPr lang="en-US" sz="1500"/>
          </a:p>
          <a:p>
            <a:pPr marL="305435" indent="-305435">
              <a:lnSpc>
                <a:spcPct val="90000"/>
              </a:lnSpc>
            </a:pPr>
            <a:endParaRPr lang="en-US" sz="1500"/>
          </a:p>
          <a:p>
            <a:pPr marL="305435" indent="-305435">
              <a:lnSpc>
                <a:spcPct val="90000"/>
              </a:lnSpc>
            </a:pPr>
            <a:endParaRPr lang="en-US" sz="1500"/>
          </a:p>
          <a:p>
            <a:pPr marL="305435" indent="-305435">
              <a:lnSpc>
                <a:spcPct val="90000"/>
              </a:lnSpc>
            </a:pPr>
            <a:endParaRPr lang="en-US" sz="1500"/>
          </a:p>
          <a:p>
            <a:pPr marL="305435" indent="-305435">
              <a:lnSpc>
                <a:spcPct val="90000"/>
              </a:lnSpc>
            </a:pPr>
            <a:endParaRPr lang="en-US" sz="1500"/>
          </a:p>
        </p:txBody>
      </p:sp>
      <p:sp>
        <p:nvSpPr>
          <p:cNvPr id="6" name="TextBox 5">
            <a:extLst>
              <a:ext uri="{FF2B5EF4-FFF2-40B4-BE49-F238E27FC236}">
                <a16:creationId xmlns:a16="http://schemas.microsoft.com/office/drawing/2014/main" id="{019E1CF5-0639-40C4-9CAB-EDBC73EBAA06}"/>
              </a:ext>
            </a:extLst>
          </p:cNvPr>
          <p:cNvSpPr txBox="1"/>
          <p:nvPr/>
        </p:nvSpPr>
        <p:spPr>
          <a:xfrm>
            <a:off x="9572373" y="6870700"/>
            <a:ext cx="261962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074634616"/>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EEE3F140-02CB-4BBC-ABC0-8BF046C9D1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rgbClr val="465359"/>
            </a:solidFill>
          </a:ln>
        </p:spPr>
        <p:style>
          <a:lnRef idx="1">
            <a:schemeClr val="accent1"/>
          </a:lnRef>
          <a:fillRef idx="0">
            <a:schemeClr val="accent1"/>
          </a:fillRef>
          <a:effectRef idx="0">
            <a:schemeClr val="accent1"/>
          </a:effectRef>
          <a:fontRef idx="minor">
            <a:schemeClr val="tx1"/>
          </a:fontRef>
        </p:style>
      </p:cxnSp>
      <p:pic>
        <p:nvPicPr>
          <p:cNvPr id="11" name="Picture 12" descr="A picture containing person, woman, holding, sky&#10;&#10;Description generated with very high confidence">
            <a:extLst>
              <a:ext uri="{FF2B5EF4-FFF2-40B4-BE49-F238E27FC236}">
                <a16:creationId xmlns:a16="http://schemas.microsoft.com/office/drawing/2014/main" id="{144F7BBD-B81C-41A8-9095-0324A982E6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1581" y="398889"/>
            <a:ext cx="3402715" cy="3435892"/>
          </a:xfrm>
          <a:prstGeom prst="rect">
            <a:avLst/>
          </a:prstGeom>
        </p:spPr>
      </p:pic>
      <p:sp>
        <p:nvSpPr>
          <p:cNvPr id="29" name="Rectangle 28">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5B7147E-43F4-4A88-A65B-6B6D1A961667}"/>
              </a:ext>
            </a:extLst>
          </p:cNvPr>
          <p:cNvSpPr>
            <a:spLocks noGrp="1"/>
          </p:cNvSpPr>
          <p:nvPr>
            <p:ph type="title"/>
          </p:nvPr>
        </p:nvSpPr>
        <p:spPr>
          <a:xfrm>
            <a:off x="679600" y="4596992"/>
            <a:ext cx="3353432" cy="1607013"/>
          </a:xfrm>
        </p:spPr>
        <p:txBody>
          <a:bodyPr anchor="ctr">
            <a:normAutofit/>
          </a:bodyPr>
          <a:lstStyle/>
          <a:p>
            <a:r>
              <a:rPr lang="en-US">
                <a:solidFill>
                  <a:srgbClr val="FFFFFF"/>
                </a:solidFill>
                <a:latin typeface="Abadi Extra Light"/>
              </a:rPr>
              <a:t>Sophia lawrence</a:t>
            </a:r>
            <a:endParaRPr lang="en-US">
              <a:solidFill>
                <a:srgbClr val="FFFFFF"/>
              </a:solidFill>
            </a:endParaRPr>
          </a:p>
        </p:txBody>
      </p:sp>
      <p:sp>
        <p:nvSpPr>
          <p:cNvPr id="5" name="Content Placeholder 4">
            <a:extLst>
              <a:ext uri="{FF2B5EF4-FFF2-40B4-BE49-F238E27FC236}">
                <a16:creationId xmlns:a16="http://schemas.microsoft.com/office/drawing/2014/main" id="{599B8A28-171B-4B9A-A6D1-678331D331C5}"/>
              </a:ext>
            </a:extLst>
          </p:cNvPr>
          <p:cNvSpPr>
            <a:spLocks noGrp="1"/>
          </p:cNvSpPr>
          <p:nvPr>
            <p:ph idx="1"/>
          </p:nvPr>
        </p:nvSpPr>
        <p:spPr>
          <a:xfrm>
            <a:off x="4271491" y="4596992"/>
            <a:ext cx="7240909" cy="1607012"/>
          </a:xfrm>
        </p:spPr>
        <p:txBody>
          <a:bodyPr>
            <a:normAutofit fontScale="92500" lnSpcReduction="10000"/>
          </a:bodyPr>
          <a:lstStyle/>
          <a:p>
            <a:pPr marL="305435" indent="-305435"/>
            <a:r>
              <a:rPr lang="en-US">
                <a:solidFill>
                  <a:srgbClr val="FFFFFF"/>
                </a:solidFill>
                <a:latin typeface="Abadi Extra Light"/>
              </a:rPr>
              <a:t>Sophia Lawrence is an excellent candidate for the Mars mission. Why? Because, she is an ER doctor and will be a big help in space If someone gets injured or sick. Although she has cancer and only has a few years left, she can spend her last years on Mars and if she dies while she's there then she can be honored as the first person to die on mars. Sophia is an optimist, so she has a more positive outlook.</a:t>
            </a:r>
          </a:p>
          <a:p>
            <a:pPr marL="305435" indent="-305435"/>
            <a:endParaRPr lang="en-US">
              <a:solidFill>
                <a:srgbClr val="FFFFFF"/>
              </a:solidFill>
              <a:latin typeface="Abadi Extra Light"/>
            </a:endParaRPr>
          </a:p>
          <a:p>
            <a:pPr marL="305435" indent="-305435"/>
            <a:endParaRPr lang="en-US">
              <a:solidFill>
                <a:srgbClr val="FFFFFF"/>
              </a:solidFill>
              <a:latin typeface="Abadi Extra Light"/>
            </a:endParaRPr>
          </a:p>
        </p:txBody>
      </p:sp>
      <p:sp>
        <p:nvSpPr>
          <p:cNvPr id="6" name="TextBox 5">
            <a:extLst>
              <a:ext uri="{FF2B5EF4-FFF2-40B4-BE49-F238E27FC236}">
                <a16:creationId xmlns:a16="http://schemas.microsoft.com/office/drawing/2014/main" id="{7BD6A6FD-1F23-4BE2-BEA5-DC5282A6B7E1}"/>
              </a:ext>
            </a:extLst>
          </p:cNvPr>
          <p:cNvSpPr txBox="1"/>
          <p:nvPr/>
        </p:nvSpPr>
        <p:spPr>
          <a:xfrm>
            <a:off x="9572372" y="6870700"/>
            <a:ext cx="261962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5" name="TextBox 14">
            <a:extLst>
              <a:ext uri="{FF2B5EF4-FFF2-40B4-BE49-F238E27FC236}">
                <a16:creationId xmlns:a16="http://schemas.microsoft.com/office/drawing/2014/main" id="{BDEDD120-0B45-4B10-8DA2-29F39DA70F6F}"/>
              </a:ext>
            </a:extLst>
          </p:cNvPr>
          <p:cNvSpPr txBox="1"/>
          <p:nvPr/>
        </p:nvSpPr>
        <p:spPr>
          <a:xfrm>
            <a:off x="6940044" y="6870700"/>
            <a:ext cx="261962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pic>
        <p:nvPicPr>
          <p:cNvPr id="3" name="Picture 3" descr="A sign on a pole&#10;&#10;Description generated with very high confidence">
            <a:extLst>
              <a:ext uri="{FF2B5EF4-FFF2-40B4-BE49-F238E27FC236}">
                <a16:creationId xmlns:a16="http://schemas.microsoft.com/office/drawing/2014/main" id="{C4FE314A-A0A7-497D-8955-93558FA40D2E}"/>
              </a:ext>
            </a:extLst>
          </p:cNvPr>
          <p:cNvPicPr>
            <a:picLocks noChangeAspect="1"/>
          </p:cNvPicPr>
          <p:nvPr/>
        </p:nvPicPr>
        <p:blipFill>
          <a:blip r:embed="rId6"/>
          <a:stretch>
            <a:fillRect/>
          </a:stretch>
        </p:blipFill>
        <p:spPr>
          <a:xfrm>
            <a:off x="1238933" y="1948"/>
            <a:ext cx="3921124" cy="3892902"/>
          </a:xfrm>
          <a:prstGeom prst="rect">
            <a:avLst/>
          </a:prstGeom>
        </p:spPr>
      </p:pic>
    </p:spTree>
    <p:extLst>
      <p:ext uri="{BB962C8B-B14F-4D97-AF65-F5344CB8AC3E}">
        <p14:creationId xmlns:p14="http://schemas.microsoft.com/office/powerpoint/2010/main" val="222605184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ircuit board&#10;&#10;Description generated with high confidence">
            <a:extLst>
              <a:ext uri="{FF2B5EF4-FFF2-40B4-BE49-F238E27FC236}">
                <a16:creationId xmlns:a16="http://schemas.microsoft.com/office/drawing/2014/main" id="{70B30306-1331-4173-A0B5-543F66D12CEB}"/>
              </a:ext>
            </a:extLst>
          </p:cNvPr>
          <p:cNvPicPr>
            <a:picLocks noChangeAspect="1"/>
          </p:cNvPicPr>
          <p:nvPr/>
        </p:nvPicPr>
        <p:blipFill>
          <a:blip r:embed="rId2"/>
          <a:stretch>
            <a:fillRect/>
          </a:stretch>
        </p:blipFill>
        <p:spPr>
          <a:xfrm>
            <a:off x="441139" y="866161"/>
            <a:ext cx="5331481" cy="2785698"/>
          </a:xfrm>
          <a:prstGeom prst="rect">
            <a:avLst/>
          </a:prstGeom>
        </p:spPr>
      </p:pic>
      <p:cxnSp>
        <p:nvCxnSpPr>
          <p:cNvPr id="18" name="Straight Connector 17">
            <a:extLst>
              <a:ext uri="{FF2B5EF4-FFF2-40B4-BE49-F238E27FC236}">
                <a16:creationId xmlns:a16="http://schemas.microsoft.com/office/drawing/2014/main" id="{EEE3F140-02CB-4BBC-ABC0-8BF046C9D1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rgbClr val="465359"/>
            </a:solidFill>
          </a:ln>
        </p:spPr>
        <p:style>
          <a:lnRef idx="1">
            <a:schemeClr val="accent1"/>
          </a:lnRef>
          <a:fillRef idx="0">
            <a:schemeClr val="accent1"/>
          </a:fillRef>
          <a:effectRef idx="0">
            <a:schemeClr val="accent1"/>
          </a:effectRef>
          <a:fontRef idx="minor">
            <a:schemeClr val="tx1"/>
          </a:fontRef>
        </p:style>
      </p:cxnSp>
      <p:pic>
        <p:nvPicPr>
          <p:cNvPr id="6" name="Picture 6" descr="A person smiling for the camera&#10;&#10;Description generated with very high confidence">
            <a:extLst>
              <a:ext uri="{FF2B5EF4-FFF2-40B4-BE49-F238E27FC236}">
                <a16:creationId xmlns:a16="http://schemas.microsoft.com/office/drawing/2014/main" id="{1D1F1461-883D-4B0E-BFBA-F52F37A1C6B6}"/>
              </a:ext>
            </a:extLst>
          </p:cNvPr>
          <p:cNvPicPr>
            <a:picLocks noChangeAspect="1"/>
          </p:cNvPicPr>
          <p:nvPr/>
        </p:nvPicPr>
        <p:blipFill>
          <a:blip r:embed="rId3"/>
          <a:stretch>
            <a:fillRect/>
          </a:stretch>
        </p:blipFill>
        <p:spPr>
          <a:xfrm>
            <a:off x="6417735" y="541064"/>
            <a:ext cx="3655204" cy="3435892"/>
          </a:xfrm>
          <a:prstGeom prst="rect">
            <a:avLst/>
          </a:prstGeom>
        </p:spPr>
      </p:pic>
      <p:sp>
        <p:nvSpPr>
          <p:cNvPr id="20" name="Rectangle 19">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ECEFF4B-1C55-4F20-8ABC-8101ED100180}"/>
              </a:ext>
            </a:extLst>
          </p:cNvPr>
          <p:cNvSpPr>
            <a:spLocks noGrp="1"/>
          </p:cNvSpPr>
          <p:nvPr>
            <p:ph type="title"/>
          </p:nvPr>
        </p:nvSpPr>
        <p:spPr>
          <a:xfrm>
            <a:off x="679600" y="4596992"/>
            <a:ext cx="3353432" cy="1607013"/>
          </a:xfrm>
        </p:spPr>
        <p:txBody>
          <a:bodyPr anchor="ctr">
            <a:normAutofit/>
          </a:bodyPr>
          <a:lstStyle/>
          <a:p>
            <a:r>
              <a:rPr lang="en-US">
                <a:solidFill>
                  <a:srgbClr val="FFFFFF"/>
                </a:solidFill>
                <a:latin typeface="Abadi Extra Light"/>
              </a:rPr>
              <a:t>Rebecca Johnson</a:t>
            </a:r>
          </a:p>
        </p:txBody>
      </p:sp>
      <p:sp>
        <p:nvSpPr>
          <p:cNvPr id="3" name="Content Placeholder 2">
            <a:extLst>
              <a:ext uri="{FF2B5EF4-FFF2-40B4-BE49-F238E27FC236}">
                <a16:creationId xmlns:a16="http://schemas.microsoft.com/office/drawing/2014/main" id="{9586E426-7198-497F-87CA-561EF79CEFE3}"/>
              </a:ext>
            </a:extLst>
          </p:cNvPr>
          <p:cNvSpPr>
            <a:spLocks noGrp="1"/>
          </p:cNvSpPr>
          <p:nvPr>
            <p:ph idx="1"/>
          </p:nvPr>
        </p:nvSpPr>
        <p:spPr>
          <a:xfrm>
            <a:off x="4271491" y="4596992"/>
            <a:ext cx="7240909" cy="1607012"/>
          </a:xfrm>
        </p:spPr>
        <p:txBody>
          <a:bodyPr>
            <a:normAutofit/>
          </a:bodyPr>
          <a:lstStyle/>
          <a:p>
            <a:pPr marL="0" indent="0">
              <a:buNone/>
            </a:pPr>
            <a:r>
              <a:rPr lang="en-US">
                <a:solidFill>
                  <a:srgbClr val="FFFFFF"/>
                </a:solidFill>
                <a:latin typeface="Abadi Extra Light"/>
              </a:rPr>
              <a:t>Our group chose Rebecca Johnson because of her knowledge in computer sciences. Rebecca Johnson is only 31, and she is in good health. Rebecca is an optimist, so she also has a positive outlook. Rebecca is an extrovert, so we can infer that she works well with large groups. Rebecca is a widower with 1 son, Elijah.</a:t>
            </a:r>
          </a:p>
        </p:txBody>
      </p:sp>
    </p:spTree>
    <p:extLst>
      <p:ext uri="{BB962C8B-B14F-4D97-AF65-F5344CB8AC3E}">
        <p14:creationId xmlns:p14="http://schemas.microsoft.com/office/powerpoint/2010/main" val="31610153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screenshot of a cell phone&#10;&#10;Description generated with very high confidence">
            <a:extLst>
              <a:ext uri="{FF2B5EF4-FFF2-40B4-BE49-F238E27FC236}">
                <a16:creationId xmlns:a16="http://schemas.microsoft.com/office/drawing/2014/main" id="{6611AAC3-0EFF-436D-9AA2-4B1E994EF119}"/>
              </a:ext>
            </a:extLst>
          </p:cNvPr>
          <p:cNvPicPr>
            <a:picLocks noChangeAspect="1"/>
          </p:cNvPicPr>
          <p:nvPr/>
        </p:nvPicPr>
        <p:blipFill>
          <a:blip r:embed="rId2"/>
          <a:stretch>
            <a:fillRect/>
          </a:stretch>
        </p:blipFill>
        <p:spPr>
          <a:xfrm>
            <a:off x="441139" y="758579"/>
            <a:ext cx="5331481" cy="3000862"/>
          </a:xfrm>
          <a:prstGeom prst="rect">
            <a:avLst/>
          </a:prstGeom>
        </p:spPr>
      </p:pic>
      <p:cxnSp>
        <p:nvCxnSpPr>
          <p:cNvPr id="20" name="Straight Connector 19">
            <a:extLst>
              <a:ext uri="{FF2B5EF4-FFF2-40B4-BE49-F238E27FC236}">
                <a16:creationId xmlns:a16="http://schemas.microsoft.com/office/drawing/2014/main" id="{EEE3F140-02CB-4BBC-ABC0-8BF046C9D1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rgbClr val="465359"/>
            </a:solidFill>
          </a:ln>
        </p:spPr>
        <p:style>
          <a:lnRef idx="1">
            <a:schemeClr val="accent1"/>
          </a:lnRef>
          <a:fillRef idx="0">
            <a:schemeClr val="accent1"/>
          </a:fillRef>
          <a:effectRef idx="0">
            <a:schemeClr val="accent1"/>
          </a:effectRef>
          <a:fontRef idx="minor">
            <a:schemeClr val="tx1"/>
          </a:fontRef>
        </p:style>
      </p:cxnSp>
      <p:pic>
        <p:nvPicPr>
          <p:cNvPr id="4" name="Picture 4" descr="A close up of a person&#10;&#10;Description generated with very high confidence">
            <a:extLst>
              <a:ext uri="{FF2B5EF4-FFF2-40B4-BE49-F238E27FC236}">
                <a16:creationId xmlns:a16="http://schemas.microsoft.com/office/drawing/2014/main" id="{51109E78-5E9A-4DC1-8423-6DC60A40560A}"/>
              </a:ext>
            </a:extLst>
          </p:cNvPr>
          <p:cNvPicPr>
            <a:picLocks noChangeAspect="1"/>
          </p:cNvPicPr>
          <p:nvPr/>
        </p:nvPicPr>
        <p:blipFill>
          <a:blip r:embed="rId3"/>
          <a:stretch>
            <a:fillRect/>
          </a:stretch>
        </p:blipFill>
        <p:spPr>
          <a:xfrm>
            <a:off x="6417735" y="541064"/>
            <a:ext cx="4604803" cy="3435892"/>
          </a:xfrm>
          <a:prstGeom prst="rect">
            <a:avLst/>
          </a:prstGeom>
        </p:spPr>
      </p:pic>
      <p:sp>
        <p:nvSpPr>
          <p:cNvPr id="22" name="Rectangle 21">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AFCDD91-C4FF-4353-89D1-9448CEA2A79B}"/>
              </a:ext>
            </a:extLst>
          </p:cNvPr>
          <p:cNvSpPr>
            <a:spLocks noGrp="1"/>
          </p:cNvSpPr>
          <p:nvPr>
            <p:ph type="title"/>
          </p:nvPr>
        </p:nvSpPr>
        <p:spPr>
          <a:xfrm>
            <a:off x="679600" y="4596992"/>
            <a:ext cx="3353432" cy="1607013"/>
          </a:xfrm>
        </p:spPr>
        <p:txBody>
          <a:bodyPr anchor="ctr">
            <a:normAutofit/>
          </a:bodyPr>
          <a:lstStyle/>
          <a:p>
            <a:r>
              <a:rPr lang="en-US">
                <a:solidFill>
                  <a:srgbClr val="FFFFFF"/>
                </a:solidFill>
                <a:latin typeface="Abadi Extra Light"/>
              </a:rPr>
              <a:t>Elijah Johnson</a:t>
            </a:r>
            <a:endParaRPr lang="en-US">
              <a:solidFill>
                <a:srgbClr val="FFFFFF"/>
              </a:solidFill>
            </a:endParaRPr>
          </a:p>
        </p:txBody>
      </p:sp>
      <p:sp>
        <p:nvSpPr>
          <p:cNvPr id="3" name="Content Placeholder 2">
            <a:extLst>
              <a:ext uri="{FF2B5EF4-FFF2-40B4-BE49-F238E27FC236}">
                <a16:creationId xmlns:a16="http://schemas.microsoft.com/office/drawing/2014/main" id="{129BB487-72E7-4DB6-B8AB-ABFD8C5FB9D8}"/>
              </a:ext>
            </a:extLst>
          </p:cNvPr>
          <p:cNvSpPr>
            <a:spLocks noGrp="1"/>
          </p:cNvSpPr>
          <p:nvPr>
            <p:ph idx="1"/>
          </p:nvPr>
        </p:nvSpPr>
        <p:spPr>
          <a:xfrm>
            <a:off x="4271491" y="4596992"/>
            <a:ext cx="7240909" cy="1607012"/>
          </a:xfrm>
        </p:spPr>
        <p:txBody>
          <a:bodyPr>
            <a:normAutofit/>
          </a:bodyPr>
          <a:lstStyle/>
          <a:p>
            <a:pPr marL="0" indent="0">
              <a:buNone/>
            </a:pPr>
            <a:r>
              <a:rPr lang="en-US">
                <a:solidFill>
                  <a:srgbClr val="FFFFFF"/>
                </a:solidFill>
                <a:latin typeface="Abadi Extra Light"/>
              </a:rPr>
              <a:t>Elijah is a very smart 3rd grade student. Elijah has an I.Q of a 170, and Elijah is in excellent health. Elijah's mom is Rebecca Johnson, whom is also going on the exploration to Mars. Although Elijah is a little young, we think that Elijah will make a great candidate. Elijah has a positive outlook because he is an optimist. </a:t>
            </a:r>
          </a:p>
        </p:txBody>
      </p:sp>
    </p:spTree>
    <p:extLst>
      <p:ext uri="{BB962C8B-B14F-4D97-AF65-F5344CB8AC3E}">
        <p14:creationId xmlns:p14="http://schemas.microsoft.com/office/powerpoint/2010/main" val="74002821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wearing sunglasses posing for the camera&#10;&#10;Description generated with very high confidence">
            <a:extLst>
              <a:ext uri="{FF2B5EF4-FFF2-40B4-BE49-F238E27FC236}">
                <a16:creationId xmlns:a16="http://schemas.microsoft.com/office/drawing/2014/main" id="{15E5AEC4-4FB8-4823-94AF-C1D6FE252770}"/>
              </a:ext>
            </a:extLst>
          </p:cNvPr>
          <p:cNvPicPr>
            <a:picLocks noChangeAspect="1"/>
          </p:cNvPicPr>
          <p:nvPr/>
        </p:nvPicPr>
        <p:blipFill>
          <a:blip r:embed="rId2"/>
          <a:stretch>
            <a:fillRect/>
          </a:stretch>
        </p:blipFill>
        <p:spPr>
          <a:xfrm>
            <a:off x="605865" y="541064"/>
            <a:ext cx="5166754" cy="3435892"/>
          </a:xfrm>
          <a:prstGeom prst="rect">
            <a:avLst/>
          </a:prstGeom>
        </p:spPr>
      </p:pic>
      <p:cxnSp>
        <p:nvCxnSpPr>
          <p:cNvPr id="132" name="Straight Connector 131">
            <a:extLst>
              <a:ext uri="{FF2B5EF4-FFF2-40B4-BE49-F238E27FC236}">
                <a16:creationId xmlns:a16="http://schemas.microsoft.com/office/drawing/2014/main" id="{EEE3F140-02CB-4BBC-ABC0-8BF046C9D1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rgbClr val="465359"/>
            </a:solidFill>
          </a:ln>
        </p:spPr>
        <p:style>
          <a:lnRef idx="1">
            <a:schemeClr val="accent1"/>
          </a:lnRef>
          <a:fillRef idx="0">
            <a:schemeClr val="accent1"/>
          </a:fillRef>
          <a:effectRef idx="0">
            <a:schemeClr val="accent1"/>
          </a:effectRef>
          <a:fontRef idx="minor">
            <a:schemeClr val="tx1"/>
          </a:fontRef>
        </p:style>
      </p:cxnSp>
      <p:pic>
        <p:nvPicPr>
          <p:cNvPr id="5" name="Picture 5" descr="A close up of a toy&#10;&#10;Description generated with high confidence">
            <a:extLst>
              <a:ext uri="{FF2B5EF4-FFF2-40B4-BE49-F238E27FC236}">
                <a16:creationId xmlns:a16="http://schemas.microsoft.com/office/drawing/2014/main" id="{6995141D-4947-4066-AAD5-90CB8FD26276}"/>
              </a:ext>
            </a:extLst>
          </p:cNvPr>
          <p:cNvPicPr>
            <a:picLocks noChangeAspect="1"/>
          </p:cNvPicPr>
          <p:nvPr/>
        </p:nvPicPr>
        <p:blipFill>
          <a:blip r:embed="rId3"/>
          <a:stretch>
            <a:fillRect/>
          </a:stretch>
        </p:blipFill>
        <p:spPr>
          <a:xfrm>
            <a:off x="6417735" y="541064"/>
            <a:ext cx="3178200" cy="3435892"/>
          </a:xfrm>
          <a:prstGeom prst="rect">
            <a:avLst/>
          </a:prstGeom>
        </p:spPr>
      </p:pic>
      <p:sp>
        <p:nvSpPr>
          <p:cNvPr id="134" name="Rectangle 133">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6" name="Rectangle 135">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7634057-1C0C-47F5-A428-74AB65617048}"/>
              </a:ext>
            </a:extLst>
          </p:cNvPr>
          <p:cNvSpPr>
            <a:spLocks noGrp="1"/>
          </p:cNvSpPr>
          <p:nvPr>
            <p:ph type="title"/>
          </p:nvPr>
        </p:nvSpPr>
        <p:spPr>
          <a:xfrm>
            <a:off x="679600" y="4596992"/>
            <a:ext cx="3353432" cy="1607013"/>
          </a:xfrm>
        </p:spPr>
        <p:txBody>
          <a:bodyPr anchor="ctr">
            <a:normAutofit/>
          </a:bodyPr>
          <a:lstStyle/>
          <a:p>
            <a:r>
              <a:rPr lang="en-US">
                <a:solidFill>
                  <a:srgbClr val="FFFFFF"/>
                </a:solidFill>
                <a:latin typeface="Abadi Extra Light"/>
              </a:rPr>
              <a:t>Meredith Anderson</a:t>
            </a:r>
          </a:p>
        </p:txBody>
      </p:sp>
      <p:sp>
        <p:nvSpPr>
          <p:cNvPr id="3" name="Content Placeholder 2">
            <a:extLst>
              <a:ext uri="{FF2B5EF4-FFF2-40B4-BE49-F238E27FC236}">
                <a16:creationId xmlns:a16="http://schemas.microsoft.com/office/drawing/2014/main" id="{616AE5A5-11C6-4B5A-95E4-733FA6902982}"/>
              </a:ext>
            </a:extLst>
          </p:cNvPr>
          <p:cNvSpPr>
            <a:spLocks noGrp="1"/>
          </p:cNvSpPr>
          <p:nvPr>
            <p:ph idx="1"/>
          </p:nvPr>
        </p:nvSpPr>
        <p:spPr>
          <a:xfrm>
            <a:off x="4271491" y="4596992"/>
            <a:ext cx="7240909" cy="1607012"/>
          </a:xfrm>
        </p:spPr>
        <p:txBody>
          <a:bodyPr>
            <a:normAutofit/>
          </a:bodyPr>
          <a:lstStyle/>
          <a:p>
            <a:pPr marL="305435" indent="-305435"/>
            <a:r>
              <a:rPr lang="en-US">
                <a:solidFill>
                  <a:srgbClr val="FFFFFF"/>
                </a:solidFill>
              </a:rPr>
              <a:t>Since we are bringing Elijah, he will need someone to watch over him while he helps on the ship.  Meredith is motivated by herself so she will be a good addition to the crew. She has an IQ of 120 and her health is excellent. She has been a babysitter for 2 years, and she is optimistic.</a:t>
            </a:r>
          </a:p>
          <a:p>
            <a:pPr marL="305435" indent="-305435"/>
            <a:endParaRPr lang="en-US">
              <a:solidFill>
                <a:srgbClr val="FFFFFF"/>
              </a:solidFill>
            </a:endParaRPr>
          </a:p>
        </p:txBody>
      </p:sp>
      <p:sp>
        <p:nvSpPr>
          <p:cNvPr id="65" name="TextBox 64">
            <a:extLst>
              <a:ext uri="{FF2B5EF4-FFF2-40B4-BE49-F238E27FC236}">
                <a16:creationId xmlns:a16="http://schemas.microsoft.com/office/drawing/2014/main" id="{1AD786AE-A14C-445C-A45D-D37B48933E67}"/>
              </a:ext>
            </a:extLst>
          </p:cNvPr>
          <p:cNvSpPr txBox="1"/>
          <p:nvPr/>
        </p:nvSpPr>
        <p:spPr>
          <a:xfrm>
            <a:off x="9772748" y="6870700"/>
            <a:ext cx="241925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71" name="TextBox 70">
            <a:extLst>
              <a:ext uri="{FF2B5EF4-FFF2-40B4-BE49-F238E27FC236}">
                <a16:creationId xmlns:a16="http://schemas.microsoft.com/office/drawing/2014/main" id="{D8C545FD-D03D-4E1D-8386-2602129A3C6E}"/>
              </a:ext>
            </a:extLst>
          </p:cNvPr>
          <p:cNvSpPr txBox="1"/>
          <p:nvPr/>
        </p:nvSpPr>
        <p:spPr>
          <a:xfrm>
            <a:off x="7340796" y="6870700"/>
            <a:ext cx="241925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69933011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erson wearing glasses&#10;&#10;Description generated with very high confidence">
            <a:extLst>
              <a:ext uri="{FF2B5EF4-FFF2-40B4-BE49-F238E27FC236}">
                <a16:creationId xmlns:a16="http://schemas.microsoft.com/office/drawing/2014/main" id="{2051F688-645E-4B58-9638-A7477DD83292}"/>
              </a:ext>
            </a:extLst>
          </p:cNvPr>
          <p:cNvPicPr>
            <a:picLocks noChangeAspect="1"/>
          </p:cNvPicPr>
          <p:nvPr/>
        </p:nvPicPr>
        <p:blipFill rotWithShape="1">
          <a:blip r:embed="rId2"/>
          <a:srcRect l="1099" r="6799" b="1"/>
          <a:stretch/>
        </p:blipFill>
        <p:spPr>
          <a:xfrm>
            <a:off x="3432545" y="541064"/>
            <a:ext cx="2340074" cy="3435892"/>
          </a:xfrm>
          <a:prstGeom prst="rect">
            <a:avLst/>
          </a:prstGeom>
        </p:spPr>
      </p:pic>
      <p:cxnSp>
        <p:nvCxnSpPr>
          <p:cNvPr id="60" name="Straight Connector 59">
            <a:extLst>
              <a:ext uri="{FF2B5EF4-FFF2-40B4-BE49-F238E27FC236}">
                <a16:creationId xmlns:a16="http://schemas.microsoft.com/office/drawing/2014/main" id="{EEE3F140-02CB-4BBC-ABC0-8BF046C9D1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rgbClr val="465359"/>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text, book&#10;&#10;Description generated with very high confidence">
            <a:extLst>
              <a:ext uri="{FF2B5EF4-FFF2-40B4-BE49-F238E27FC236}">
                <a16:creationId xmlns:a16="http://schemas.microsoft.com/office/drawing/2014/main" id="{2074C91A-C2AA-4587-9BD5-A6EBC1E0BD3E}"/>
              </a:ext>
            </a:extLst>
          </p:cNvPr>
          <p:cNvPicPr>
            <a:picLocks noChangeAspect="1"/>
          </p:cNvPicPr>
          <p:nvPr/>
        </p:nvPicPr>
        <p:blipFill>
          <a:blip r:embed="rId3"/>
          <a:stretch>
            <a:fillRect/>
          </a:stretch>
        </p:blipFill>
        <p:spPr>
          <a:xfrm>
            <a:off x="6417735" y="541064"/>
            <a:ext cx="2302047" cy="3435892"/>
          </a:xfrm>
          <a:prstGeom prst="rect">
            <a:avLst/>
          </a:prstGeom>
        </p:spPr>
      </p:pic>
      <p:sp>
        <p:nvSpPr>
          <p:cNvPr id="62" name="Rectangle 61">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63">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FE676FF-7A37-4FCD-956C-317BABB450BC}"/>
              </a:ext>
            </a:extLst>
          </p:cNvPr>
          <p:cNvSpPr>
            <a:spLocks noGrp="1"/>
          </p:cNvSpPr>
          <p:nvPr>
            <p:ph type="title"/>
          </p:nvPr>
        </p:nvSpPr>
        <p:spPr>
          <a:xfrm>
            <a:off x="679600" y="4596992"/>
            <a:ext cx="3353432" cy="1607013"/>
          </a:xfrm>
        </p:spPr>
        <p:txBody>
          <a:bodyPr vert="horz" lIns="91440" tIns="45720" rIns="91440" bIns="45720" rtlCol="0" anchor="ctr">
            <a:normAutofit/>
          </a:bodyPr>
          <a:lstStyle/>
          <a:p>
            <a:r>
              <a:rPr lang="en-US">
                <a:solidFill>
                  <a:srgbClr val="FFFFFF"/>
                </a:solidFill>
                <a:latin typeface="Abadi Extra Light"/>
              </a:rPr>
              <a:t>Brenda davis</a:t>
            </a:r>
          </a:p>
        </p:txBody>
      </p:sp>
      <p:sp>
        <p:nvSpPr>
          <p:cNvPr id="17" name="Content Placeholder 8">
            <a:extLst>
              <a:ext uri="{FF2B5EF4-FFF2-40B4-BE49-F238E27FC236}">
                <a16:creationId xmlns:a16="http://schemas.microsoft.com/office/drawing/2014/main" id="{CD7E09EE-B0F2-44DA-9EC6-8C84EA955E26}"/>
              </a:ext>
            </a:extLst>
          </p:cNvPr>
          <p:cNvSpPr>
            <a:spLocks noGrp="1"/>
          </p:cNvSpPr>
          <p:nvPr>
            <p:ph idx="1"/>
          </p:nvPr>
        </p:nvSpPr>
        <p:spPr>
          <a:xfrm>
            <a:off x="4271491" y="4596992"/>
            <a:ext cx="7240909" cy="1607012"/>
          </a:xfrm>
        </p:spPr>
        <p:txBody>
          <a:bodyPr vert="horz" lIns="91440" tIns="45720" rIns="91440" bIns="45720" rtlCol="0">
            <a:normAutofit/>
          </a:bodyPr>
          <a:lstStyle/>
          <a:p>
            <a:pPr marL="0" indent="0">
              <a:buNone/>
            </a:pPr>
            <a:r>
              <a:rPr lang="en-US" cap="all">
                <a:solidFill>
                  <a:srgbClr val="FFFFFF"/>
                </a:solidFill>
                <a:latin typeface="Abadi Extra Light"/>
              </a:rPr>
              <a:t>Brenda is a good candidate for the MArs trip. She can help with any stress caused problems that could occur on board. Brenda's health is fair besides her slight heart murmur. Brenda is an introvert which is not the greatest quality, but she has an I.q of 140 which could benefit the mission.</a:t>
            </a:r>
          </a:p>
        </p:txBody>
      </p:sp>
    </p:spTree>
    <p:extLst>
      <p:ext uri="{BB962C8B-B14F-4D97-AF65-F5344CB8AC3E}">
        <p14:creationId xmlns:p14="http://schemas.microsoft.com/office/powerpoint/2010/main" val="77672973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erson smiling for the camera&#10;&#10;Description generated with very high confidence">
            <a:extLst>
              <a:ext uri="{FF2B5EF4-FFF2-40B4-BE49-F238E27FC236}">
                <a16:creationId xmlns:a16="http://schemas.microsoft.com/office/drawing/2014/main" id="{CEF0F0A8-7B30-49BD-A605-48C113771257}"/>
              </a:ext>
            </a:extLst>
          </p:cNvPr>
          <p:cNvPicPr>
            <a:picLocks noChangeAspect="1"/>
          </p:cNvPicPr>
          <p:nvPr/>
        </p:nvPicPr>
        <p:blipFill>
          <a:blip r:embed="rId2"/>
          <a:stretch>
            <a:fillRect/>
          </a:stretch>
        </p:blipFill>
        <p:spPr>
          <a:xfrm>
            <a:off x="609395" y="541064"/>
            <a:ext cx="5163225" cy="3435892"/>
          </a:xfrm>
          <a:prstGeom prst="rect">
            <a:avLst/>
          </a:prstGeom>
        </p:spPr>
      </p:pic>
      <p:cxnSp>
        <p:nvCxnSpPr>
          <p:cNvPr id="34" name="Straight Connector 33">
            <a:extLst>
              <a:ext uri="{FF2B5EF4-FFF2-40B4-BE49-F238E27FC236}">
                <a16:creationId xmlns:a16="http://schemas.microsoft.com/office/drawing/2014/main" id="{EEE3F140-02CB-4BBC-ABC0-8BF046C9D1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rgbClr val="465359"/>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FA96BA62-8D72-4C9F-9CCF-BAECD7613BD3}"/>
              </a:ext>
            </a:extLst>
          </p:cNvPr>
          <p:cNvPicPr>
            <a:picLocks noChangeAspect="1"/>
          </p:cNvPicPr>
          <p:nvPr/>
        </p:nvPicPr>
        <p:blipFill>
          <a:blip r:embed="rId3"/>
          <a:stretch>
            <a:fillRect/>
          </a:stretch>
        </p:blipFill>
        <p:spPr>
          <a:xfrm>
            <a:off x="6417735" y="541064"/>
            <a:ext cx="3484976" cy="3435892"/>
          </a:xfrm>
          <a:prstGeom prst="rect">
            <a:avLst/>
          </a:prstGeom>
        </p:spPr>
      </p:pic>
      <p:sp>
        <p:nvSpPr>
          <p:cNvPr id="36" name="Rectangle 35">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6EC614C-1F71-4055-A6D6-B458F5E1AEEF}"/>
              </a:ext>
            </a:extLst>
          </p:cNvPr>
          <p:cNvSpPr>
            <a:spLocks noGrp="1"/>
          </p:cNvSpPr>
          <p:nvPr>
            <p:ph type="title"/>
          </p:nvPr>
        </p:nvSpPr>
        <p:spPr>
          <a:xfrm>
            <a:off x="679600" y="4596992"/>
            <a:ext cx="3353432" cy="1607013"/>
          </a:xfrm>
        </p:spPr>
        <p:txBody>
          <a:bodyPr anchor="ctr">
            <a:normAutofit/>
          </a:bodyPr>
          <a:lstStyle/>
          <a:p>
            <a:r>
              <a:rPr lang="en-US">
                <a:solidFill>
                  <a:srgbClr val="FFFFFF"/>
                </a:solidFill>
                <a:latin typeface="Abadi Extra Light"/>
              </a:rPr>
              <a:t>Miles Bernard</a:t>
            </a:r>
          </a:p>
        </p:txBody>
      </p:sp>
      <p:sp>
        <p:nvSpPr>
          <p:cNvPr id="3" name="Content Placeholder 2">
            <a:extLst>
              <a:ext uri="{FF2B5EF4-FFF2-40B4-BE49-F238E27FC236}">
                <a16:creationId xmlns:a16="http://schemas.microsoft.com/office/drawing/2014/main" id="{696F61EE-AAA7-4441-B632-63C22F8AF802}"/>
              </a:ext>
            </a:extLst>
          </p:cNvPr>
          <p:cNvSpPr>
            <a:spLocks noGrp="1"/>
          </p:cNvSpPr>
          <p:nvPr>
            <p:ph idx="1"/>
          </p:nvPr>
        </p:nvSpPr>
        <p:spPr>
          <a:xfrm>
            <a:off x="4271491" y="4596992"/>
            <a:ext cx="7240909" cy="1607012"/>
          </a:xfrm>
        </p:spPr>
        <p:txBody>
          <a:bodyPr vert="horz" lIns="91440" tIns="45720" rIns="91440" bIns="45720" rtlCol="0" anchor="ctr">
            <a:noAutofit/>
          </a:bodyPr>
          <a:lstStyle/>
          <a:p>
            <a:pPr marL="305435" indent="-305435">
              <a:lnSpc>
                <a:spcPct val="90000"/>
              </a:lnSpc>
              <a:buFont typeface="Wingdings" panose="05020102010507070707" pitchFamily="18" charset="2"/>
              <a:buChar char="§"/>
            </a:pPr>
            <a:endParaRPr lang="en-US" sz="1400">
              <a:solidFill>
                <a:srgbClr val="FFFFFF"/>
              </a:solidFill>
              <a:latin typeface="Abadi Extra Light"/>
            </a:endParaRPr>
          </a:p>
          <a:p>
            <a:pPr marL="305435" indent="-305435">
              <a:lnSpc>
                <a:spcPct val="90000"/>
              </a:lnSpc>
              <a:buFont typeface="Wingdings" panose="05020102010507070707" pitchFamily="18" charset="2"/>
              <a:buChar char="§"/>
            </a:pPr>
            <a:endParaRPr lang="en-US" sz="1400">
              <a:solidFill>
                <a:srgbClr val="FFFFFF"/>
              </a:solidFill>
              <a:latin typeface="Abadi Extra Light"/>
            </a:endParaRPr>
          </a:p>
          <a:p>
            <a:pPr marL="305435" indent="-305435">
              <a:lnSpc>
                <a:spcPct val="90000"/>
              </a:lnSpc>
              <a:buFont typeface="Wingdings" panose="05020102010507070707" pitchFamily="18" charset="2"/>
              <a:buChar char="§"/>
            </a:pPr>
            <a:endParaRPr lang="en-US" sz="1400">
              <a:solidFill>
                <a:srgbClr val="FFFFFF"/>
              </a:solidFill>
              <a:latin typeface="Abadi Extra Light"/>
            </a:endParaRPr>
          </a:p>
          <a:p>
            <a:pPr marL="305435" indent="-305435">
              <a:lnSpc>
                <a:spcPct val="90000"/>
              </a:lnSpc>
              <a:buFont typeface="Wingdings" panose="05020102010507070707" pitchFamily="18" charset="2"/>
              <a:buChar char="§"/>
            </a:pPr>
            <a:endParaRPr lang="en-US" sz="1400">
              <a:solidFill>
                <a:srgbClr val="FFFFFF"/>
              </a:solidFill>
              <a:latin typeface="Abadi Extra Light"/>
            </a:endParaRPr>
          </a:p>
          <a:p>
            <a:pPr marL="305435" indent="-305435">
              <a:lnSpc>
                <a:spcPct val="90000"/>
              </a:lnSpc>
              <a:buFont typeface="Wingdings" panose="05020102010507070707" pitchFamily="18" charset="2"/>
              <a:buChar char="§"/>
            </a:pPr>
            <a:endParaRPr lang="en-US" sz="1400">
              <a:solidFill>
                <a:srgbClr val="FFFFFF"/>
              </a:solidFill>
              <a:latin typeface="Abadi Extra Light"/>
            </a:endParaRPr>
          </a:p>
          <a:p>
            <a:pPr marL="305435" indent="-305435">
              <a:lnSpc>
                <a:spcPct val="90000"/>
              </a:lnSpc>
              <a:buFont typeface="Wingdings" panose="05020102010507070707" pitchFamily="18" charset="2"/>
              <a:buChar char="§"/>
            </a:pPr>
            <a:endParaRPr lang="en-US">
              <a:solidFill>
                <a:srgbClr val="FFFFFF"/>
              </a:solidFill>
              <a:latin typeface="Abadi Extra Light"/>
            </a:endParaRPr>
          </a:p>
          <a:p>
            <a:pPr marL="305435" indent="-305435">
              <a:lnSpc>
                <a:spcPct val="90000"/>
              </a:lnSpc>
              <a:buFont typeface="Wingdings" panose="05020102010507070707" pitchFamily="18" charset="2"/>
              <a:buChar char="§"/>
            </a:pPr>
            <a:r>
              <a:rPr lang="en-US">
                <a:solidFill>
                  <a:srgbClr val="FFFFFF"/>
                </a:solidFill>
                <a:latin typeface="Abadi Extra Light"/>
              </a:rPr>
              <a:t>Miles Bernard is a very smart 54-year-old man.  He is highly trained in electronics and has been in the navy for 25 years.  He has also been a private sector for 10 years.  He is in excellent health so there is a lesser chance of him dying on Mars.  Since he is older, he has more wisdom and he is optimistic.</a:t>
            </a:r>
            <a:endParaRPr lang="en-US"/>
          </a:p>
          <a:p>
            <a:pPr marL="305435" indent="-305435">
              <a:lnSpc>
                <a:spcPct val="90000"/>
              </a:lnSpc>
            </a:pPr>
            <a:endParaRPr lang="en-US" sz="1400">
              <a:solidFill>
                <a:srgbClr val="FFFFFF"/>
              </a:solidFill>
              <a:latin typeface="Abadi Extra Light"/>
            </a:endParaRPr>
          </a:p>
          <a:p>
            <a:pPr marL="305435" indent="-305435">
              <a:lnSpc>
                <a:spcPct val="90000"/>
              </a:lnSpc>
            </a:pPr>
            <a:endParaRPr lang="en-US" sz="1400">
              <a:solidFill>
                <a:srgbClr val="FFFFFF"/>
              </a:solidFill>
              <a:latin typeface="Abadi Extra Light"/>
            </a:endParaRPr>
          </a:p>
          <a:p>
            <a:pPr marL="305435" indent="-305435">
              <a:lnSpc>
                <a:spcPct val="90000"/>
              </a:lnSpc>
            </a:pPr>
            <a:endParaRPr lang="en-US" sz="1400">
              <a:solidFill>
                <a:srgbClr val="FFFFFF"/>
              </a:solidFill>
              <a:latin typeface="Abadi Extra Light"/>
            </a:endParaRPr>
          </a:p>
          <a:p>
            <a:pPr marL="0" indent="0">
              <a:lnSpc>
                <a:spcPct val="90000"/>
              </a:lnSpc>
              <a:buNone/>
            </a:pPr>
            <a:endParaRPr lang="en-US" sz="1400">
              <a:solidFill>
                <a:srgbClr val="FFFFFF"/>
              </a:solidFill>
              <a:latin typeface="Abadi Extra Light"/>
            </a:endParaRPr>
          </a:p>
          <a:p>
            <a:pPr marL="305435" indent="-305435">
              <a:lnSpc>
                <a:spcPct val="90000"/>
              </a:lnSpc>
            </a:pPr>
            <a:endParaRPr lang="en-US" sz="1400">
              <a:solidFill>
                <a:srgbClr val="FFFFFF"/>
              </a:solidFill>
              <a:latin typeface="Abadi Extra Light"/>
            </a:endParaRPr>
          </a:p>
          <a:p>
            <a:pPr marL="305435" indent="-305435">
              <a:lnSpc>
                <a:spcPct val="90000"/>
              </a:lnSpc>
            </a:pPr>
            <a:endParaRPr lang="en-US" sz="1400">
              <a:solidFill>
                <a:srgbClr val="FFFFFF"/>
              </a:solidFill>
              <a:latin typeface="Abadi Extra Light"/>
            </a:endParaRPr>
          </a:p>
          <a:p>
            <a:pPr marL="0" indent="0">
              <a:lnSpc>
                <a:spcPct val="90000"/>
              </a:lnSpc>
              <a:buNone/>
            </a:pPr>
            <a:endParaRPr lang="en-US" sz="1400">
              <a:solidFill>
                <a:srgbClr val="FFFFFF"/>
              </a:solidFill>
              <a:latin typeface="Abadi Extra Light"/>
            </a:endParaRPr>
          </a:p>
        </p:txBody>
      </p:sp>
    </p:spTree>
    <p:extLst>
      <p:ext uri="{BB962C8B-B14F-4D97-AF65-F5344CB8AC3E}">
        <p14:creationId xmlns:p14="http://schemas.microsoft.com/office/powerpoint/2010/main" val="4141286434"/>
      </p:ext>
    </p:extLst>
  </p:cSld>
  <p:clrMapOvr>
    <a:masterClrMapping/>
  </p:clrMapOvr>
  <p:transition spd="slow">
    <p:wipe/>
  </p:transition>
</p:sld>
</file>

<file path=ppt/theme/theme1.xml><?xml version="1.0" encoding="utf-8"?>
<a:theme xmlns:a="http://schemas.openxmlformats.org/drawingml/2006/main" name="DividendVTI">
  <a:themeElements>
    <a:clrScheme name="">
      <a:dk1>
        <a:srgbClr val="000000"/>
      </a:dk1>
      <a:lt1>
        <a:srgbClr val="FFFFFF"/>
      </a:lt1>
      <a:dk2>
        <a:srgbClr val="242941"/>
      </a:dk2>
      <a:lt2>
        <a:srgbClr val="E2E8E2"/>
      </a:lt2>
      <a:accent1>
        <a:srgbClr val="E729E0"/>
      </a:accent1>
      <a:accent2>
        <a:srgbClr val="8D17D5"/>
      </a:accent2>
      <a:accent3>
        <a:srgbClr val="542FE7"/>
      </a:accent3>
      <a:accent4>
        <a:srgbClr val="2047D7"/>
      </a:accent4>
      <a:accent5>
        <a:srgbClr val="29A1E7"/>
      </a:accent5>
      <a:accent6>
        <a:srgbClr val="14B7AF"/>
      </a:accent6>
      <a:hlink>
        <a:srgbClr val="3F7ABF"/>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DividendVTI</vt:lpstr>
      <vt:lpstr>Mission to mars</vt:lpstr>
      <vt:lpstr>Our crew name is the Genevieve 11.</vt:lpstr>
      <vt:lpstr>Space Team Members</vt:lpstr>
      <vt:lpstr>Sophia lawrence</vt:lpstr>
      <vt:lpstr>Rebecca Johnson</vt:lpstr>
      <vt:lpstr>Elijah Johnson</vt:lpstr>
      <vt:lpstr>Meredith Anderson</vt:lpstr>
      <vt:lpstr>Brenda davis</vt:lpstr>
      <vt:lpstr>Miles Bernard</vt:lpstr>
      <vt:lpstr>Roger trudelle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2013-07-15T20:26:40Z</dcterms:created>
  <dcterms:modified xsi:type="dcterms:W3CDTF">2020-10-05T15:41:32Z</dcterms:modified>
</cp:coreProperties>
</file>